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y Lynn Dubler" initials="ML"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718" autoAdjust="0"/>
  </p:normalViewPr>
  <p:slideViewPr>
    <p:cSldViewPr>
      <p:cViewPr varScale="1">
        <p:scale>
          <a:sx n="50" d="100"/>
          <a:sy n="50" d="100"/>
        </p:scale>
        <p:origin x="-16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9-04-18T07:06:02.194" idx="1">
    <p:pos x="10" y="10"/>
    <p:text>Should we have each bullet item appear all at once instead of letter by letter?</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0A5309-A943-4351-A7AC-85F5955D9B54}" type="datetimeFigureOut">
              <a:rPr lang="en-US" smtClean="0"/>
              <a:pPr/>
              <a:t>10/12/2009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8647F5-2CC8-4150-8100-1B5D5357D75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a:t>
            </a:r>
          </a:p>
          <a:p>
            <a:r>
              <a:rPr lang="en-US" dirty="0" smtClean="0"/>
              <a:t>Introductions</a:t>
            </a:r>
          </a:p>
          <a:p>
            <a:r>
              <a:rPr lang="en-US" dirty="0" smtClean="0"/>
              <a:t>Agenda</a:t>
            </a:r>
          </a:p>
          <a:p>
            <a:r>
              <a:rPr lang="en-US" dirty="0" smtClean="0"/>
              <a:t>Roster</a:t>
            </a:r>
          </a:p>
        </p:txBody>
      </p:sp>
      <p:sp>
        <p:nvSpPr>
          <p:cNvPr id="4" name="Slide Number Placeholder 3"/>
          <p:cNvSpPr>
            <a:spLocks noGrp="1"/>
          </p:cNvSpPr>
          <p:nvPr>
            <p:ph type="sldNum" sz="quarter" idx="10"/>
          </p:nvPr>
        </p:nvSpPr>
        <p:spPr/>
        <p:txBody>
          <a:bodyPr/>
          <a:lstStyle/>
          <a:p>
            <a:fld id="{388647F5-2CC8-4150-8100-1B5D5357D75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kern="1200" dirty="0" smtClean="0">
                <a:solidFill>
                  <a:schemeClr val="tx1"/>
                </a:solidFill>
                <a:latin typeface="+mn-lt"/>
                <a:ea typeface="+mn-ea"/>
                <a:cs typeface="+mn-cs"/>
              </a:rPr>
              <a:t>Smaller file size</a:t>
            </a:r>
          </a:p>
          <a:p>
            <a:pPr marL="457200"/>
            <a:r>
              <a:rPr lang="en-US" sz="1200" kern="1200" dirty="0" smtClean="0">
                <a:solidFill>
                  <a:schemeClr val="tx1"/>
                </a:solidFill>
                <a:latin typeface="+mn-lt"/>
                <a:ea typeface="+mn-ea"/>
                <a:cs typeface="+mn-cs"/>
              </a:rPr>
              <a:t>All Office 2007 documents are automatically compressed so they are up to 75% smaller than the same document saved with the previous Microsoft Office file formats.</a:t>
            </a:r>
          </a:p>
          <a:p>
            <a:r>
              <a:rPr lang="en-US" sz="1200" b="1" kern="1200" dirty="0" smtClean="0">
                <a:solidFill>
                  <a:schemeClr val="tx1"/>
                </a:solidFill>
                <a:latin typeface="+mn-lt"/>
                <a:ea typeface="+mn-ea"/>
                <a:cs typeface="+mn-cs"/>
              </a:rPr>
              <a:t>Backward compatibility</a:t>
            </a:r>
          </a:p>
          <a:p>
            <a:pPr marL="457200"/>
            <a:r>
              <a:rPr lang="en-US" sz="1200" kern="1200" dirty="0" smtClean="0">
                <a:solidFill>
                  <a:schemeClr val="tx1"/>
                </a:solidFill>
                <a:latin typeface="+mn-lt"/>
                <a:ea typeface="+mn-ea"/>
                <a:cs typeface="+mn-cs"/>
              </a:rPr>
              <a:t>Word, Excel, and PowerPoint 2007 can open files created in earlier versions and can save these files in the older format.</a:t>
            </a:r>
          </a:p>
          <a:p>
            <a:pPr marL="457200"/>
            <a:r>
              <a:rPr lang="en-US" sz="1200" kern="1200" dirty="0" smtClean="0">
                <a:solidFill>
                  <a:schemeClr val="tx1"/>
                </a:solidFill>
                <a:latin typeface="+mn-lt"/>
                <a:ea typeface="+mn-ea"/>
                <a:cs typeface="+mn-cs"/>
              </a:rPr>
              <a:t> When you open a file created in an earlier version of the program and choose to save it, the default is to save the file in the earlier version. You can choose to save the file in the 2007 version.</a:t>
            </a:r>
          </a:p>
          <a:p>
            <a:r>
              <a:rPr lang="en-US" sz="1200" b="1" kern="1200" dirty="0" smtClean="0">
                <a:solidFill>
                  <a:schemeClr val="tx1"/>
                </a:solidFill>
                <a:latin typeface="+mn-lt"/>
                <a:ea typeface="+mn-ea"/>
                <a:cs typeface="+mn-cs"/>
              </a:rPr>
              <a:t>Privacy</a:t>
            </a:r>
          </a:p>
          <a:p>
            <a:pPr marL="457200"/>
            <a:r>
              <a:rPr lang="en-US" sz="1200" kern="1200" dirty="0" smtClean="0">
                <a:solidFill>
                  <a:schemeClr val="tx1"/>
                </a:solidFill>
                <a:latin typeface="+mn-lt"/>
                <a:ea typeface="+mn-ea"/>
                <a:cs typeface="+mn-cs"/>
              </a:rPr>
              <a:t>Personal and business-sensitive information can be removed using the Document Inspector</a:t>
            </a:r>
          </a:p>
          <a:p>
            <a:r>
              <a:rPr lang="en-US" sz="1200" b="1" kern="1200" dirty="0" smtClean="0">
                <a:solidFill>
                  <a:schemeClr val="tx1"/>
                </a:solidFill>
                <a:latin typeface="+mn-lt"/>
                <a:ea typeface="+mn-ea"/>
                <a:cs typeface="+mn-cs"/>
              </a:rPr>
              <a:t>Data recovery</a:t>
            </a:r>
          </a:p>
          <a:p>
            <a:pPr marL="457200"/>
            <a:r>
              <a:rPr lang="en-US" sz="1200" kern="1200" dirty="0" smtClean="0">
                <a:solidFill>
                  <a:schemeClr val="tx1"/>
                </a:solidFill>
                <a:latin typeface="+mn-lt"/>
                <a:ea typeface="+mn-ea"/>
                <a:cs typeface="+mn-cs"/>
              </a:rPr>
              <a:t>Files are saved in modules which are linked together when a file is opened. If a module of a file becomes corrupted or damaged, the rest of the file can often be opened or recovered.</a:t>
            </a:r>
          </a:p>
          <a:p>
            <a:r>
              <a:rPr lang="en-US" sz="1200" b="1" kern="1200" dirty="0" smtClean="0">
                <a:solidFill>
                  <a:schemeClr val="tx1"/>
                </a:solidFill>
                <a:latin typeface="+mn-lt"/>
                <a:ea typeface="+mn-ea"/>
                <a:cs typeface="+mn-cs"/>
              </a:rPr>
              <a:t>Easier integration</a:t>
            </a:r>
          </a:p>
          <a:p>
            <a:pPr marL="457200"/>
            <a:r>
              <a:rPr lang="en-US" sz="1200" kern="1200" dirty="0" smtClean="0">
                <a:solidFill>
                  <a:schemeClr val="tx1"/>
                </a:solidFill>
                <a:latin typeface="+mn-lt"/>
                <a:ea typeface="+mn-ea"/>
                <a:cs typeface="+mn-cs"/>
              </a:rPr>
              <a:t>Document content can be shared with and opened in other programs.</a:t>
            </a:r>
          </a:p>
          <a:p>
            <a:r>
              <a:rPr lang="en-US" sz="1200" b="1" kern="1200" dirty="0" smtClean="0">
                <a:solidFill>
                  <a:schemeClr val="tx1"/>
                </a:solidFill>
                <a:latin typeface="+mn-lt"/>
                <a:ea typeface="+mn-ea"/>
                <a:cs typeface="+mn-cs"/>
              </a:rPr>
              <a:t>Safer documents</a:t>
            </a:r>
          </a:p>
          <a:p>
            <a:pPr marL="457200"/>
            <a:r>
              <a:rPr lang="en-US" sz="1200" kern="1200" dirty="0" smtClean="0">
                <a:solidFill>
                  <a:schemeClr val="tx1"/>
                </a:solidFill>
                <a:latin typeface="+mn-lt"/>
                <a:ea typeface="+mn-ea"/>
                <a:cs typeface="+mn-cs"/>
              </a:rPr>
              <a:t>Documents containing unwanted code, macros, or controls are easier to identify and block. For example, Word documents containing macros are saved with a “.</a:t>
            </a:r>
            <a:r>
              <a:rPr lang="en-US" sz="1200" kern="1200" dirty="0" err="1" smtClean="0">
                <a:solidFill>
                  <a:schemeClr val="tx1"/>
                </a:solidFill>
                <a:latin typeface="+mn-lt"/>
                <a:ea typeface="+mn-ea"/>
                <a:cs typeface="+mn-cs"/>
              </a:rPr>
              <a:t>docm</a:t>
            </a:r>
            <a:r>
              <a:rPr lang="en-US" sz="1200" kern="1200" dirty="0" smtClean="0">
                <a:solidFill>
                  <a:schemeClr val="tx1"/>
                </a:solidFill>
                <a:latin typeface="+mn-lt"/>
                <a:ea typeface="+mn-ea"/>
                <a:cs typeface="+mn-cs"/>
              </a:rPr>
              <a:t>” extension. Excel files containing macros have an “.</a:t>
            </a:r>
            <a:r>
              <a:rPr lang="en-US" sz="1200" kern="1200" dirty="0" err="1" smtClean="0">
                <a:solidFill>
                  <a:schemeClr val="tx1"/>
                </a:solidFill>
                <a:latin typeface="+mn-lt"/>
                <a:ea typeface="+mn-ea"/>
                <a:cs typeface="+mn-cs"/>
              </a:rPr>
              <a:t>xlsm</a:t>
            </a:r>
            <a:r>
              <a:rPr lang="en-US" sz="1200" kern="1200" dirty="0" smtClean="0">
                <a:solidFill>
                  <a:schemeClr val="tx1"/>
                </a:solidFill>
                <a:latin typeface="+mn-lt"/>
                <a:ea typeface="+mn-ea"/>
                <a:cs typeface="+mn-cs"/>
              </a:rPr>
              <a:t>” extension and PowerPoint files containing macros have a “.</a:t>
            </a:r>
            <a:r>
              <a:rPr lang="en-US" sz="1200" kern="1200" dirty="0" err="1" smtClean="0">
                <a:solidFill>
                  <a:schemeClr val="tx1"/>
                </a:solidFill>
                <a:latin typeface="+mn-lt"/>
                <a:ea typeface="+mn-ea"/>
                <a:cs typeface="+mn-cs"/>
              </a:rPr>
              <a:t>pptm</a:t>
            </a:r>
            <a:r>
              <a:rPr lang="en-US" sz="1200" kern="1200" dirty="0" smtClean="0">
                <a:solidFill>
                  <a:schemeClr val="tx1"/>
                </a:solidFill>
                <a:latin typeface="+mn-lt"/>
                <a:ea typeface="+mn-ea"/>
                <a:cs typeface="+mn-cs"/>
              </a:rPr>
              <a:t>” extension.</a:t>
            </a:r>
          </a:p>
          <a:p>
            <a:endParaRPr lang="en-US" dirty="0"/>
          </a:p>
        </p:txBody>
      </p:sp>
      <p:sp>
        <p:nvSpPr>
          <p:cNvPr id="4" name="Slide Number Placeholder 3"/>
          <p:cNvSpPr>
            <a:spLocks noGrp="1"/>
          </p:cNvSpPr>
          <p:nvPr>
            <p:ph type="sldNum" sz="quarter" idx="10"/>
          </p:nvPr>
        </p:nvSpPr>
        <p:spPr/>
        <p:txBody>
          <a:bodyPr/>
          <a:lstStyle/>
          <a:p>
            <a:fld id="{388647F5-2CC8-4150-8100-1B5D5357D75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8647F5-2CC8-4150-8100-1B5D5357D75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8647F5-2CC8-4150-8100-1B5D5357D75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8647F5-2CC8-4150-8100-1B5D5357D75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8647F5-2CC8-4150-8100-1B5D5357D75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8647F5-2CC8-4150-8100-1B5D5357D75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8647F5-2CC8-4150-8100-1B5D5357D75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8647F5-2CC8-4150-8100-1B5D5357D75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F238916-B466-4B65-A30C-8CD0CC9366FC}" type="datetimeFigureOut">
              <a:rPr lang="en-US" smtClean="0"/>
              <a:pPr/>
              <a:t>10/12/2009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D452FA4-9054-4B68-BB47-12E2DAFDED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238916-B466-4B65-A30C-8CD0CC9366FC}" type="datetimeFigureOut">
              <a:rPr lang="en-US" smtClean="0"/>
              <a:pPr/>
              <a:t>10/12/2009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452FA4-9054-4B68-BB47-12E2DAFDED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238916-B466-4B65-A30C-8CD0CC9366FC}" type="datetimeFigureOut">
              <a:rPr lang="en-US" smtClean="0"/>
              <a:pPr/>
              <a:t>10/12/2009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452FA4-9054-4B68-BB47-12E2DAFDED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238916-B466-4B65-A30C-8CD0CC9366FC}" type="datetimeFigureOut">
              <a:rPr lang="en-US" smtClean="0"/>
              <a:pPr/>
              <a:t>10/12/2009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452FA4-9054-4B68-BB47-12E2DAFDED57}"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F238916-B466-4B65-A30C-8CD0CC9366FC}" type="datetimeFigureOut">
              <a:rPr lang="en-US" smtClean="0"/>
              <a:pPr/>
              <a:t>10/12/2009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452FA4-9054-4B68-BB47-12E2DAFDED5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238916-B466-4B65-A30C-8CD0CC9366FC}" type="datetimeFigureOut">
              <a:rPr lang="en-US" smtClean="0"/>
              <a:pPr/>
              <a:t>10/12/2009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D452FA4-9054-4B68-BB47-12E2DAFDED57}"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238916-B466-4B65-A30C-8CD0CC9366FC}" type="datetimeFigureOut">
              <a:rPr lang="en-US" smtClean="0"/>
              <a:pPr/>
              <a:t>10/12/2009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D452FA4-9054-4B68-BB47-12E2DAFDED5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F238916-B466-4B65-A30C-8CD0CC9366FC}" type="datetimeFigureOut">
              <a:rPr lang="en-US" smtClean="0"/>
              <a:pPr/>
              <a:t>10/12/2009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D452FA4-9054-4B68-BB47-12E2DAFDED57}"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F238916-B466-4B65-A30C-8CD0CC9366FC}" type="datetimeFigureOut">
              <a:rPr lang="en-US" smtClean="0"/>
              <a:pPr/>
              <a:t>10/12/2009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D452FA4-9054-4B68-BB47-12E2DAFDED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F238916-B466-4B65-A30C-8CD0CC9366FC}" type="datetimeFigureOut">
              <a:rPr lang="en-US" smtClean="0"/>
              <a:pPr/>
              <a:t>10/12/2009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D452FA4-9054-4B68-BB47-12E2DAFDED5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F238916-B466-4B65-A30C-8CD0CC9366FC}" type="datetimeFigureOut">
              <a:rPr lang="en-US" smtClean="0"/>
              <a:pPr/>
              <a:t>10/12/2009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D452FA4-9054-4B68-BB47-12E2DAFDED5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238916-B466-4B65-A30C-8CD0CC9366FC}" type="datetimeFigureOut">
              <a:rPr lang="en-US" smtClean="0"/>
              <a:pPr/>
              <a:t>10/12/2009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D452FA4-9054-4B68-BB47-12E2DAFDED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990600"/>
            <a:ext cx="7772400" cy="1829761"/>
          </a:xfrm>
        </p:spPr>
        <p:txBody>
          <a:bodyPr/>
          <a:lstStyle/>
          <a:p>
            <a:r>
              <a:rPr lang="en-US" dirty="0" smtClean="0"/>
              <a:t>Office 2007 New Features</a:t>
            </a:r>
            <a:endParaRPr lang="en-US" dirty="0"/>
          </a:p>
        </p:txBody>
      </p:sp>
      <p:sp>
        <p:nvSpPr>
          <p:cNvPr id="3" name="Subtitle 2"/>
          <p:cNvSpPr>
            <a:spLocks noGrp="1"/>
          </p:cNvSpPr>
          <p:nvPr>
            <p:ph type="subTitle" idx="1"/>
          </p:nvPr>
        </p:nvSpPr>
        <p:spPr>
          <a:xfrm>
            <a:off x="685800" y="3352800"/>
            <a:ext cx="7772400" cy="1199704"/>
          </a:xfrm>
        </p:spPr>
        <p:txBody>
          <a:bodyPr>
            <a:noAutofit/>
          </a:bodyPr>
          <a:lstStyle/>
          <a:p>
            <a:r>
              <a:rPr lang="en-US" sz="2800" dirty="0" smtClean="0"/>
              <a:t>Mary Lynn Dubler</a:t>
            </a:r>
          </a:p>
          <a:p>
            <a:r>
              <a:rPr lang="en-US" sz="2800" dirty="0" smtClean="0"/>
              <a:t>Office Training Services, Inc.</a:t>
            </a:r>
          </a:p>
          <a:p>
            <a:fld id="{87CFB06B-91A4-43BF-AE9B-BFFFA094F595}" type="datetime4">
              <a:rPr lang="en-US" sz="2800" smtClean="0"/>
              <a:pPr/>
              <a:t>October 12, 2009</a:t>
            </a:fld>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437"/>
            <a:ext cx="8229600" cy="4525963"/>
          </a:xfrm>
        </p:spPr>
        <p:txBody>
          <a:bodyPr>
            <a:normAutofit/>
          </a:bodyPr>
          <a:lstStyle/>
          <a:p>
            <a:pPr>
              <a:spcAft>
                <a:spcPts val="600"/>
              </a:spcAft>
            </a:pPr>
            <a:r>
              <a:rPr lang="en-US" sz="3600" dirty="0" smtClean="0"/>
              <a:t>Smaller file size</a:t>
            </a:r>
          </a:p>
          <a:p>
            <a:pPr>
              <a:spcAft>
                <a:spcPts val="600"/>
              </a:spcAft>
            </a:pPr>
            <a:r>
              <a:rPr lang="en-US" sz="3600" dirty="0" smtClean="0"/>
              <a:t>Backward compatibility</a:t>
            </a:r>
          </a:p>
          <a:p>
            <a:pPr>
              <a:spcAft>
                <a:spcPts val="600"/>
              </a:spcAft>
            </a:pPr>
            <a:r>
              <a:rPr lang="en-US" sz="3600" dirty="0" smtClean="0"/>
              <a:t>Privacy</a:t>
            </a:r>
          </a:p>
          <a:p>
            <a:pPr>
              <a:spcAft>
                <a:spcPts val="600"/>
              </a:spcAft>
            </a:pPr>
            <a:r>
              <a:rPr lang="en-US" sz="3600" dirty="0" smtClean="0"/>
              <a:t>Data recovery</a:t>
            </a:r>
          </a:p>
          <a:p>
            <a:pPr>
              <a:spcAft>
                <a:spcPts val="600"/>
              </a:spcAft>
            </a:pPr>
            <a:r>
              <a:rPr lang="en-US" sz="3600" dirty="0" smtClean="0"/>
              <a:t>Easier integration</a:t>
            </a:r>
          </a:p>
          <a:p>
            <a:pPr>
              <a:spcAft>
                <a:spcPts val="600"/>
              </a:spcAft>
            </a:pPr>
            <a:r>
              <a:rPr lang="en-US" sz="3600" dirty="0" smtClean="0"/>
              <a:t>Safer documents</a:t>
            </a:r>
            <a:endParaRPr lang="en-US" sz="3600" dirty="0"/>
          </a:p>
        </p:txBody>
      </p:sp>
      <p:sp>
        <p:nvSpPr>
          <p:cNvPr id="2" name="Title 1"/>
          <p:cNvSpPr>
            <a:spLocks noGrp="1"/>
          </p:cNvSpPr>
          <p:nvPr>
            <p:ph type="title"/>
          </p:nvPr>
        </p:nvSpPr>
        <p:spPr>
          <a:xfrm>
            <a:off x="304800" y="274638"/>
            <a:ext cx="8534400" cy="1143000"/>
          </a:xfrm>
        </p:spPr>
        <p:txBody>
          <a:bodyPr>
            <a:noAutofit/>
          </a:bodyPr>
          <a:lstStyle/>
          <a:p>
            <a:r>
              <a:rPr lang="en-US" sz="4000" dirty="0" smtClean="0"/>
              <a:t>Benefits of New User Interface</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685800" y="1390650"/>
            <a:ext cx="7696200" cy="5467350"/>
          </a:xfrm>
          <a:prstGeom prst="rect">
            <a:avLst/>
          </a:prstGeom>
          <a:noFill/>
          <a:ln w="9525">
            <a:noFill/>
            <a:miter lim="800000"/>
            <a:headEnd/>
            <a:tailEnd/>
          </a:ln>
        </p:spPr>
      </p:pic>
      <p:sp>
        <p:nvSpPr>
          <p:cNvPr id="3" name="Title 2"/>
          <p:cNvSpPr>
            <a:spLocks noGrp="1"/>
          </p:cNvSpPr>
          <p:nvPr>
            <p:ph type="title"/>
          </p:nvPr>
        </p:nvSpPr>
        <p:spPr>
          <a:xfrm>
            <a:off x="457200" y="0"/>
            <a:ext cx="8229600" cy="1143000"/>
          </a:xfrm>
        </p:spPr>
        <p:txBody>
          <a:bodyPr/>
          <a:lstStyle/>
          <a:p>
            <a:r>
              <a:rPr lang="en-US" dirty="0" smtClean="0"/>
              <a:t>Interactive Reference Guide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143000"/>
          </a:xfrm>
        </p:spPr>
        <p:txBody>
          <a:bodyPr/>
          <a:lstStyle/>
          <a:p>
            <a:r>
              <a:rPr lang="en-US" dirty="0" smtClean="0"/>
              <a:t>Interactive Reference Guide</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685800" y="1390650"/>
            <a:ext cx="7696200" cy="5467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143000"/>
          </a:xfrm>
        </p:spPr>
        <p:txBody>
          <a:bodyPr/>
          <a:lstStyle/>
          <a:p>
            <a:r>
              <a:rPr lang="en-US" dirty="0" smtClean="0"/>
              <a:t>Interactive Reference Guide</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609600" y="1176022"/>
            <a:ext cx="8001000" cy="56819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143000"/>
          </a:xfrm>
        </p:spPr>
        <p:txBody>
          <a:bodyPr/>
          <a:lstStyle/>
          <a:p>
            <a:r>
              <a:rPr lang="en-US" dirty="0" smtClean="0"/>
              <a:t>Interactive Reference Guide</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457200" y="851338"/>
            <a:ext cx="8458200" cy="6006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143000"/>
          </a:xfrm>
        </p:spPr>
        <p:txBody>
          <a:bodyPr/>
          <a:lstStyle/>
          <a:p>
            <a:r>
              <a:rPr lang="en-US" dirty="0" smtClean="0"/>
              <a:t>Interactive Reference Guide</a:t>
            </a:r>
            <a:endParaRPr lang="en-US" dirty="0"/>
          </a:p>
        </p:txBody>
      </p:sp>
      <p:pic>
        <p:nvPicPr>
          <p:cNvPr id="5122" name="Picture 2"/>
          <p:cNvPicPr>
            <a:picLocks noChangeAspect="1" noChangeArrowheads="1"/>
          </p:cNvPicPr>
          <p:nvPr/>
        </p:nvPicPr>
        <p:blipFill>
          <a:blip r:embed="rId3" cstate="print"/>
          <a:srcRect/>
          <a:stretch>
            <a:fillRect/>
          </a:stretch>
        </p:blipFill>
        <p:spPr bwMode="auto">
          <a:xfrm>
            <a:off x="533400" y="1392479"/>
            <a:ext cx="7696200" cy="54655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1030</TotalTime>
  <Words>116</Words>
  <Application>Microsoft Office PowerPoint</Application>
  <PresentationFormat>On-screen Show (4:3)</PresentationFormat>
  <Paragraphs>42</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Office 2007 New Features</vt:lpstr>
      <vt:lpstr>Benefits of New User Interface</vt:lpstr>
      <vt:lpstr>Slide 3</vt:lpstr>
      <vt:lpstr>Interactive Reference Guide</vt:lpstr>
      <vt:lpstr>Interactive Reference Guide</vt:lpstr>
      <vt:lpstr>Interactive Reference Guide</vt:lpstr>
      <vt:lpstr>Interactive Reference Guide</vt:lpstr>
      <vt:lpstr>Interactive Reference Guide</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2007 New Features</dc:title>
  <dc:creator>Mary Lynn Dubler</dc:creator>
  <cp:lastModifiedBy>Mary Lynn Dubler</cp:lastModifiedBy>
  <cp:revision>103</cp:revision>
  <dcterms:created xsi:type="dcterms:W3CDTF">2009-04-07T22:06:12Z</dcterms:created>
  <dcterms:modified xsi:type="dcterms:W3CDTF">2009-10-12T20:42:10Z</dcterms:modified>
</cp:coreProperties>
</file>